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20.png" ContentType="image/png"/>
  <Override PartName="/ppt/media/image18.png" ContentType="image/png"/>
  <Override PartName="/ppt/media/image17.png" ContentType="image/png"/>
  <Override PartName="/ppt/media/image21.jpeg" ContentType="image/jpe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.png" ContentType="image/png"/>
  <Override PartName="/ppt/media/image22.png" ContentType="image/png"/>
  <Override PartName="/ppt/media/image2.png" ContentType="image/png"/>
  <Override PartName="/ppt/media/image19.jpeg" ContentType="image/jpe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431080" y="1152360"/>
            <a:ext cx="4280760" cy="34156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431080" y="1152360"/>
            <a:ext cx="4280760" cy="3415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19760" cy="2652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431080" y="1152360"/>
            <a:ext cx="4280760" cy="34156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431080" y="1152360"/>
            <a:ext cx="4280760" cy="3415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19760" cy="2652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0" y="0"/>
            <a:ext cx="9143280" cy="338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>
              <a:lnSpc>
                <a:spcPct val="100000"/>
              </a:lnSpc>
            </a:pPr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Determination of Potential Localized Dust Sources and Sinks in Elysium Planitia, Mars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311760" y="3300120"/>
            <a:ext cx="8519760" cy="79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Janus Kozdon, C.S. Edwards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Physics and Astronomy Department,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Northern Arizona University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11760" y="444960"/>
            <a:ext cx="644976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Results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3873960" y="3238560"/>
            <a:ext cx="2887560" cy="19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Difference Image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min: -14.2</a:t>
            </a: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max: 12.4</a:t>
            </a: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avg: 2.21e-09</a:t>
            </a: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stddev: 1.14</a:t>
            </a: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sum: 0.001907348633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442080" y="1017720"/>
            <a:ext cx="3431160" cy="268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Image1 - Image2 =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Difference Image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This is strictly what changed in the timeframe between images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Shape 138" descr=""/>
          <p:cNvPicPr/>
          <p:nvPr/>
        </p:nvPicPr>
        <p:blipFill>
          <a:blip r:embed="rId1"/>
          <a:stretch/>
        </p:blipFill>
        <p:spPr>
          <a:xfrm>
            <a:off x="6949440" y="720"/>
            <a:ext cx="1541160" cy="5142960"/>
          </a:xfrm>
          <a:prstGeom prst="rect">
            <a:avLst/>
          </a:prstGeom>
          <a:ln>
            <a:noFill/>
          </a:ln>
        </p:spPr>
      </p:pic>
      <p:sp>
        <p:nvSpPr>
          <p:cNvPr id="121" name="CustomShape 4"/>
          <p:cNvSpPr/>
          <p:nvPr/>
        </p:nvSpPr>
        <p:spPr>
          <a:xfrm>
            <a:off x="4680000" y="2097720"/>
            <a:ext cx="1592640" cy="3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-3.511123657 K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 flipH="1" rot="10800000">
            <a:off x="8046720" y="2103120"/>
            <a:ext cx="1828800" cy="54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6"/>
          <p:cNvSpPr/>
          <p:nvPr/>
        </p:nvSpPr>
        <p:spPr>
          <a:xfrm>
            <a:off x="7772400" y="1289520"/>
            <a:ext cx="494640" cy="387000"/>
          </a:xfrm>
          <a:prstGeom prst="rect">
            <a:avLst/>
          </a:prstGeom>
          <a:noFill/>
          <a:ln w="93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4" dur="indefinite" restart="never" nodeType="tmRoot">
          <p:childTnLst>
            <p:seq>
              <p:cTn id="2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74e1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Going Forward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Temperature differences to dust thicknesses conversions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Continual analysis over the same area of interest will help determine the location’s contribution to the dust cycle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Temperature vs. Time plots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Pair analysis for global coverage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6" dur="indefinite" restart="never" nodeType="tmRoot">
          <p:childTnLst>
            <p:seq>
              <p:cTn id="2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74e1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Image Pairs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311760" y="1152360"/>
            <a:ext cx="3805200" cy="272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Overlapping sections of THEMIS daytime (top) and nighttime (bottom) image pairs acquired within 1 hour local time and 20˚Ls of one another.  Furthermore they have have a minimum of 100km2 overlap. Images acquired the same MY were eliminated.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Shape 154" descr=""/>
          <p:cNvPicPr/>
          <p:nvPr/>
        </p:nvPicPr>
        <p:blipFill>
          <a:blip r:embed="rId1"/>
          <a:stretch/>
        </p:blipFill>
        <p:spPr>
          <a:xfrm>
            <a:off x="4117320" y="0"/>
            <a:ext cx="502596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8" dur="indefinite" restart="never" nodeType="tmRoot">
          <p:childTnLst>
            <p:seq>
              <p:cTn id="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74e1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719600" y="2334240"/>
            <a:ext cx="2333520" cy="2808720"/>
          </a:xfrm>
          <a:prstGeom prst="rect">
            <a:avLst/>
          </a:prstGeom>
          <a:solidFill>
            <a:srgbClr val="ffffff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2"/>
          <p:cNvSpPr/>
          <p:nvPr/>
        </p:nvSpPr>
        <p:spPr>
          <a:xfrm>
            <a:off x="0" y="0"/>
            <a:ext cx="600660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acknowledgements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0" y="572760"/>
            <a:ext cx="4770720" cy="20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Northern Arizona University Hooper Undergraduate Research Award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Northern Arizona University NASA Space Grant program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NASA Mars Data Analysis Program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Shape 162" descr=""/>
          <p:cNvPicPr/>
          <p:nvPr/>
        </p:nvPicPr>
        <p:blipFill>
          <a:blip r:embed="rId1"/>
          <a:stretch/>
        </p:blipFill>
        <p:spPr>
          <a:xfrm>
            <a:off x="4736520" y="3284280"/>
            <a:ext cx="2299320" cy="1858320"/>
          </a:xfrm>
          <a:prstGeom prst="rect">
            <a:avLst/>
          </a:prstGeom>
          <a:ln>
            <a:noFill/>
          </a:ln>
        </p:spPr>
      </p:pic>
      <p:pic>
        <p:nvPicPr>
          <p:cNvPr id="133" name="Shape 163" descr=""/>
          <p:cNvPicPr/>
          <p:nvPr/>
        </p:nvPicPr>
        <p:blipFill>
          <a:blip r:embed="rId2"/>
          <a:stretch/>
        </p:blipFill>
        <p:spPr>
          <a:xfrm>
            <a:off x="4736880" y="2437920"/>
            <a:ext cx="2298960" cy="845640"/>
          </a:xfrm>
          <a:prstGeom prst="rect">
            <a:avLst/>
          </a:prstGeom>
          <a:ln>
            <a:noFill/>
          </a:ln>
        </p:spPr>
      </p:pic>
      <p:pic>
        <p:nvPicPr>
          <p:cNvPr id="134" name="Shape 164" descr=""/>
          <p:cNvPicPr/>
          <p:nvPr/>
        </p:nvPicPr>
        <p:blipFill>
          <a:blip r:embed="rId3"/>
          <a:stretch/>
        </p:blipFill>
        <p:spPr>
          <a:xfrm>
            <a:off x="7036560" y="2333880"/>
            <a:ext cx="2106720" cy="2808720"/>
          </a:xfrm>
          <a:prstGeom prst="rect">
            <a:avLst/>
          </a:prstGeom>
          <a:ln>
            <a:noFill/>
          </a:ln>
        </p:spPr>
      </p:pic>
      <p:pic>
        <p:nvPicPr>
          <p:cNvPr id="135" name="Shape 165" descr=""/>
          <p:cNvPicPr/>
          <p:nvPr/>
        </p:nvPicPr>
        <p:blipFill>
          <a:blip r:embed="rId4"/>
          <a:stretch/>
        </p:blipFill>
        <p:spPr>
          <a:xfrm>
            <a:off x="5877360" y="1383480"/>
            <a:ext cx="3265920" cy="950040"/>
          </a:xfrm>
          <a:prstGeom prst="rect">
            <a:avLst/>
          </a:prstGeom>
          <a:ln>
            <a:noFill/>
          </a:ln>
        </p:spPr>
      </p:pic>
      <p:sp>
        <p:nvSpPr>
          <p:cNvPr id="136" name="CustomShape 4"/>
          <p:cNvSpPr/>
          <p:nvPr/>
        </p:nvSpPr>
        <p:spPr>
          <a:xfrm>
            <a:off x="1719360" y="4114800"/>
            <a:ext cx="2999160" cy="10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Szwast, M. A., M. I. Richardson, and A. R. Vasavada (2006), Journal of Geophysical Research, 111(E11).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0" dur="indefinite" restart="never" nodeType="tmRoot">
          <p:childTnLst>
            <p:seq>
              <p:cTn id="3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7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271440" y="444960"/>
            <a:ext cx="3952800" cy="4490280"/>
          </a:xfrm>
          <a:prstGeom prst="rect">
            <a:avLst/>
          </a:prstGeom>
          <a:solidFill>
            <a:srgbClr val="d9ead3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2"/>
          <p:cNvSpPr/>
          <p:nvPr/>
        </p:nvSpPr>
        <p:spPr>
          <a:xfrm>
            <a:off x="271440" y="444960"/>
            <a:ext cx="3952800" cy="15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Introduction;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Thermal Emission Spectrometer (TES)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271440" y="1765440"/>
            <a:ext cx="3952800" cy="31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Surface differences are observed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Due to the dust cycle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Increase = more dust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Decrease = less dust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Shape 63" descr=""/>
          <p:cNvPicPr/>
          <p:nvPr/>
        </p:nvPicPr>
        <p:blipFill>
          <a:blip r:embed="rId1"/>
          <a:stretch/>
        </p:blipFill>
        <p:spPr>
          <a:xfrm>
            <a:off x="4495680" y="0"/>
            <a:ext cx="464760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3c4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803240" y="3720960"/>
            <a:ext cx="2660760" cy="142200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2"/>
          <p:cNvSpPr/>
          <p:nvPr/>
        </p:nvSpPr>
        <p:spPr>
          <a:xfrm>
            <a:off x="140400" y="204120"/>
            <a:ext cx="3031920" cy="3516120"/>
          </a:xfrm>
          <a:prstGeom prst="rect">
            <a:avLst/>
          </a:prstGeom>
          <a:solidFill>
            <a:srgbClr val="d9ead3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3"/>
          <p:cNvSpPr/>
          <p:nvPr/>
        </p:nvSpPr>
        <p:spPr>
          <a:xfrm>
            <a:off x="140400" y="146880"/>
            <a:ext cx="3031920" cy="131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Introduction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Mars Climate Sounder (MCS)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140400" y="1617840"/>
            <a:ext cx="3031920" cy="21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Temperature Changes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Higher = less dust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Lower = more dust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Shape 72" descr=""/>
          <p:cNvPicPr/>
          <p:nvPr/>
        </p:nvPicPr>
        <p:blipFill>
          <a:blip r:embed="rId1"/>
          <a:srcRect l="0" t="0" r="0" b="16545"/>
          <a:stretch/>
        </p:blipFill>
        <p:spPr>
          <a:xfrm>
            <a:off x="4465080" y="0"/>
            <a:ext cx="4678200" cy="5142960"/>
          </a:xfrm>
          <a:prstGeom prst="rect">
            <a:avLst/>
          </a:prstGeom>
          <a:ln>
            <a:noFill/>
          </a:ln>
        </p:spPr>
      </p:pic>
      <p:sp>
        <p:nvSpPr>
          <p:cNvPr id="83" name="CustomShape 5"/>
          <p:cNvSpPr/>
          <p:nvPr/>
        </p:nvSpPr>
        <p:spPr>
          <a:xfrm>
            <a:off x="1803600" y="3720960"/>
            <a:ext cx="2660760" cy="142200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Fig 2.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Global maps of Mars nighttime temperature from MCS data between MY 30 and 31. Temperature differences from the median 3AM temperatures are shown.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" dur="indefinite" restart="never" nodeType="tmRoot">
          <p:childTnLst>
            <p:seq>
              <p:cTn id="1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76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2890080" y="2184480"/>
            <a:ext cx="6253560" cy="2958480"/>
          </a:xfrm>
          <a:prstGeom prst="rect">
            <a:avLst/>
          </a:prstGeom>
          <a:solidFill>
            <a:schemeClr val="lt2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2"/>
          <p:cNvSpPr/>
          <p:nvPr/>
        </p:nvSpPr>
        <p:spPr>
          <a:xfrm>
            <a:off x="311760" y="445320"/>
            <a:ext cx="4503600" cy="572040"/>
          </a:xfrm>
          <a:prstGeom prst="rect">
            <a:avLst/>
          </a:prstGeom>
          <a:solidFill>
            <a:srgbClr val="d9ead3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3"/>
          <p:cNvSpPr/>
          <p:nvPr/>
        </p:nvSpPr>
        <p:spPr>
          <a:xfrm>
            <a:off x="311760" y="1172520"/>
            <a:ext cx="2353680" cy="3582720"/>
          </a:xfrm>
          <a:prstGeom prst="rect">
            <a:avLst/>
          </a:prstGeom>
          <a:solidFill>
            <a:srgbClr val="d9ead3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4"/>
          <p:cNvSpPr/>
          <p:nvPr/>
        </p:nvSpPr>
        <p:spPr>
          <a:xfrm>
            <a:off x="311760" y="445320"/>
            <a:ext cx="438984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Does dust have an Effect?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5"/>
          <p:cNvSpPr/>
          <p:nvPr/>
        </p:nvSpPr>
        <p:spPr>
          <a:xfrm>
            <a:off x="311760" y="1172520"/>
            <a:ext cx="2353680" cy="314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0.01cm thick of dust can cause ~1-2K difference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It does have a considerable effect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Temperature differences can be correlated to differential dust thicknesses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Shape 83" descr=""/>
          <p:cNvPicPr/>
          <p:nvPr/>
        </p:nvPicPr>
        <p:blipFill>
          <a:blip r:embed="rId1"/>
          <a:stretch/>
        </p:blipFill>
        <p:spPr>
          <a:xfrm>
            <a:off x="5518440" y="0"/>
            <a:ext cx="3624840" cy="2574360"/>
          </a:xfrm>
          <a:prstGeom prst="rect">
            <a:avLst/>
          </a:prstGeom>
          <a:ln>
            <a:noFill/>
          </a:ln>
        </p:spPr>
      </p:pic>
      <p:pic>
        <p:nvPicPr>
          <p:cNvPr id="90" name="Shape 84" descr=""/>
          <p:cNvPicPr/>
          <p:nvPr/>
        </p:nvPicPr>
        <p:blipFill>
          <a:blip r:embed="rId2"/>
          <a:stretch/>
        </p:blipFill>
        <p:spPr>
          <a:xfrm>
            <a:off x="5525280" y="2575080"/>
            <a:ext cx="3618000" cy="2567880"/>
          </a:xfrm>
          <a:prstGeom prst="rect">
            <a:avLst/>
          </a:prstGeom>
          <a:ln>
            <a:noFill/>
          </a:ln>
        </p:spPr>
      </p:pic>
      <p:sp>
        <p:nvSpPr>
          <p:cNvPr id="91" name="CustomShape 6"/>
          <p:cNvSpPr/>
          <p:nvPr/>
        </p:nvSpPr>
        <p:spPr>
          <a:xfrm>
            <a:off x="2890080" y="2184480"/>
            <a:ext cx="2634840" cy="295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Fig 3.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(top)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Plot illustrating the effects of homogeneous dust (50TI) layers over a uniform Mars surface (200TI) over the course of a Mars year.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Fig 4.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(bottom)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Plot illustrating the effect of homogeneous dust (50TI) layers over a uniform Mars surface (200TI) over the course of a Mars day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" dur="indefinite" restart="never" nodeType="tmRoot">
          <p:childTnLst>
            <p:seq>
              <p:cTn id="1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aa8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090080" y="0"/>
            <a:ext cx="6996960" cy="968760"/>
          </a:xfrm>
          <a:prstGeom prst="rect">
            <a:avLst/>
          </a:prstGeom>
          <a:solidFill>
            <a:srgbClr val="d9ead3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2"/>
          <p:cNvSpPr/>
          <p:nvPr/>
        </p:nvSpPr>
        <p:spPr>
          <a:xfrm>
            <a:off x="1073160" y="0"/>
            <a:ext cx="6996960" cy="96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Geologic context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Mars Orbiter Laser Altimeter (MOLA)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8087760" y="0"/>
            <a:ext cx="1055520" cy="96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https://marsoweb.nas.nasa.gov/globalData/images/thumbnails/MOLA_cylin.jpg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Shape 93" descr=""/>
          <p:cNvPicPr/>
          <p:nvPr/>
        </p:nvPicPr>
        <p:blipFill>
          <a:blip r:embed="rId1"/>
          <a:stretch/>
        </p:blipFill>
        <p:spPr>
          <a:xfrm>
            <a:off x="564840" y="969480"/>
            <a:ext cx="8107560" cy="4173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" dur="indefinite" restart="never" nodeType="tmRoot">
          <p:childTnLst>
            <p:seq>
              <p:cTn id="1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966600" y="0"/>
            <a:ext cx="6449760" cy="111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Methods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THEMIS Standard Processing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1402560" y="1152360"/>
            <a:ext cx="5612760" cy="341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Undrift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Dewobble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Rtilt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Deplaid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Destreak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Temperature Conversion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7016400" y="0"/>
            <a:ext cx="239760" cy="514296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99" name="Shape 101" descr=""/>
          <p:cNvPicPr/>
          <p:nvPr/>
        </p:nvPicPr>
        <p:blipFill>
          <a:blip r:embed="rId1"/>
          <a:stretch/>
        </p:blipFill>
        <p:spPr>
          <a:xfrm>
            <a:off x="7417440" y="0"/>
            <a:ext cx="1725840" cy="5142960"/>
          </a:xfrm>
          <a:prstGeom prst="rect">
            <a:avLst/>
          </a:prstGeom>
          <a:ln>
            <a:noFill/>
          </a:ln>
        </p:spPr>
      </p:pic>
      <p:pic>
        <p:nvPicPr>
          <p:cNvPr id="100" name="Shape 102" descr=""/>
          <p:cNvPicPr/>
          <p:nvPr/>
        </p:nvPicPr>
        <p:blipFill>
          <a:blip r:embed="rId2"/>
          <a:stretch/>
        </p:blipFill>
        <p:spPr>
          <a:xfrm>
            <a:off x="0" y="0"/>
            <a:ext cx="9658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6" dur="indefinite" restart="never" nodeType="tmRoot">
          <p:childTnLst>
            <p:seq>
              <p:cTn id="1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738800" y="0"/>
            <a:ext cx="2840760" cy="11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Methods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Co-Registering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Shape 108" descr=""/>
          <p:cNvPicPr/>
          <p:nvPr/>
        </p:nvPicPr>
        <p:blipFill>
          <a:blip r:embed="rId1"/>
          <a:stretch/>
        </p:blipFill>
        <p:spPr>
          <a:xfrm>
            <a:off x="0" y="0"/>
            <a:ext cx="1940760" cy="5142960"/>
          </a:xfrm>
          <a:prstGeom prst="rect">
            <a:avLst/>
          </a:prstGeom>
          <a:ln>
            <a:noFill/>
          </a:ln>
        </p:spPr>
      </p:pic>
      <p:pic>
        <p:nvPicPr>
          <p:cNvPr id="103" name="Shape 109" descr=""/>
          <p:cNvPicPr/>
          <p:nvPr/>
        </p:nvPicPr>
        <p:blipFill>
          <a:blip r:embed="rId2"/>
          <a:stretch/>
        </p:blipFill>
        <p:spPr>
          <a:xfrm>
            <a:off x="4381920" y="0"/>
            <a:ext cx="4761360" cy="514296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5799600" y="50760"/>
            <a:ext cx="1526760" cy="5055840"/>
          </a:xfrm>
          <a:custGeom>
            <a:avLst/>
            <a:gdLst/>
            <a:ahLst/>
            <a:rect l="l" t="t" r="r" b="b"/>
            <a:pathLst>
              <a:path w="5856" h="15242">
                <a:moveTo>
                  <a:pt x="2365" y="0"/>
                </a:moveTo>
                <a:lnTo>
                  <a:pt x="5855" y="0"/>
                </a:lnTo>
                <a:lnTo>
                  <a:pt x="3489" y="15241"/>
                </a:lnTo>
                <a:lnTo>
                  <a:pt x="0" y="15241"/>
                </a:lnTo>
                <a:lnTo>
                  <a:pt x="2365" y="0"/>
                </a:lnTo>
              </a:path>
            </a:pathLst>
          </a:custGeom>
          <a:noFill/>
          <a:ln w="457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3"/>
          <p:cNvSpPr/>
          <p:nvPr/>
        </p:nvSpPr>
        <p:spPr>
          <a:xfrm>
            <a:off x="2045880" y="1854000"/>
            <a:ext cx="2145600" cy="986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1c232"/>
          </a:solidFill>
          <a:ln w="9360">
            <a:solidFill>
              <a:srgbClr val="7f6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4"/>
          <p:cNvSpPr/>
          <p:nvPr/>
        </p:nvSpPr>
        <p:spPr>
          <a:xfrm>
            <a:off x="1941480" y="3759120"/>
            <a:ext cx="2439720" cy="138384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Images are given the same background reference frame for comparison accuracy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8" dur="indefinite" restart="never" nodeType="tmRoot">
          <p:childTnLst>
            <p:seq>
              <p:cTn id="1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2353320" y="27000"/>
            <a:ext cx="439200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Methods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Normalization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2353320" y="938520"/>
            <a:ext cx="4392000" cy="97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fefe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Same average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fefe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Same standard deviation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2353320" y="2502000"/>
            <a:ext cx="1967040" cy="24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Image 1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MY= 30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Ls=  85.7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Local time= 16.6 hr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min: 192.0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max: 251.0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avg: 222.9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stddev: 5.17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sum: 197537508.1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4777920" y="2502000"/>
            <a:ext cx="1967040" cy="264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Image 2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MY= 26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Ls= 95.9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Local time= 16.1 hr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min: 194.1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max: 247.3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avg: 222.9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stddev: 5.17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sum: 197537508.1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Shape 121" descr=""/>
          <p:cNvPicPr/>
          <p:nvPr/>
        </p:nvPicPr>
        <p:blipFill>
          <a:blip r:embed="rId1"/>
          <a:stretch/>
        </p:blipFill>
        <p:spPr>
          <a:xfrm>
            <a:off x="0" y="0"/>
            <a:ext cx="1542240" cy="5142960"/>
          </a:xfrm>
          <a:prstGeom prst="rect">
            <a:avLst/>
          </a:prstGeom>
          <a:ln>
            <a:noFill/>
          </a:ln>
        </p:spPr>
      </p:pic>
      <p:pic>
        <p:nvPicPr>
          <p:cNvPr id="112" name="Shape 122" descr=""/>
          <p:cNvPicPr/>
          <p:nvPr/>
        </p:nvPicPr>
        <p:blipFill>
          <a:blip r:embed="rId2"/>
          <a:stretch/>
        </p:blipFill>
        <p:spPr>
          <a:xfrm>
            <a:off x="7601040" y="0"/>
            <a:ext cx="154224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0" dur="indefinite" restart="never" nodeType="tmRoot">
          <p:childTnLst>
            <p:seq>
              <p:cTn id="2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311760" y="444960"/>
            <a:ext cx="644976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Results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3873960" y="3238560"/>
            <a:ext cx="2887560" cy="19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Difference Image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min: -14.2</a:t>
            </a: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max: 12.4</a:t>
            </a: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avg: 2.21e-09</a:t>
            </a: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stddev: 1.14</a:t>
            </a: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sum: 0.001907348633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442080" y="1017720"/>
            <a:ext cx="3431160" cy="268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Image1 - Image2 =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Difference Image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This is strictly what changed in the timeframe between images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Shape 130" descr=""/>
          <p:cNvPicPr/>
          <p:nvPr/>
        </p:nvPicPr>
        <p:blipFill>
          <a:blip r:embed="rId1"/>
          <a:stretch/>
        </p:blipFill>
        <p:spPr>
          <a:xfrm>
            <a:off x="6827400" y="0"/>
            <a:ext cx="154116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2" dur="indefinite" restart="never" nodeType="tmRoot">
          <p:childTnLst>
            <p:seq>
              <p:cTn id="2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2018-03-30T13:13:32Z</dcterms:modified>
  <cp:revision>3</cp:revision>
  <dc:subject/>
  <dc:title/>
</cp:coreProperties>
</file>